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55"/>
  </p:notesMasterIdLst>
  <p:handoutMasterIdLst>
    <p:handoutMasterId r:id="rId56"/>
  </p:handoutMasterIdLst>
  <p:sldIdLst>
    <p:sldId id="314" r:id="rId5"/>
    <p:sldId id="346" r:id="rId6"/>
    <p:sldId id="460" r:id="rId7"/>
    <p:sldId id="333" r:id="rId8"/>
    <p:sldId id="337" r:id="rId9"/>
    <p:sldId id="419" r:id="rId10"/>
    <p:sldId id="349" r:id="rId11"/>
    <p:sldId id="433" r:id="rId12"/>
    <p:sldId id="434" r:id="rId13"/>
    <p:sldId id="408" r:id="rId14"/>
    <p:sldId id="462" r:id="rId15"/>
    <p:sldId id="425" r:id="rId16"/>
    <p:sldId id="463" r:id="rId17"/>
    <p:sldId id="426" r:id="rId18"/>
    <p:sldId id="464" r:id="rId19"/>
    <p:sldId id="480" r:id="rId20"/>
    <p:sldId id="481" r:id="rId21"/>
    <p:sldId id="436" r:id="rId22"/>
    <p:sldId id="487" r:id="rId23"/>
    <p:sldId id="488" r:id="rId24"/>
    <p:sldId id="489" r:id="rId25"/>
    <p:sldId id="490" r:id="rId26"/>
    <p:sldId id="502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3" r:id="rId39"/>
    <p:sldId id="504" r:id="rId40"/>
    <p:sldId id="505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351" r:id="rId51"/>
    <p:sldId id="352" r:id="rId52"/>
    <p:sldId id="335" r:id="rId53"/>
    <p:sldId id="332" r:id="rId54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460"/>
            <p14:sldId id="333"/>
            <p14:sldId id="337"/>
            <p14:sldId id="419"/>
            <p14:sldId id="349"/>
            <p14:sldId id="433"/>
            <p14:sldId id="434"/>
            <p14:sldId id="408"/>
            <p14:sldId id="462"/>
            <p14:sldId id="425"/>
            <p14:sldId id="463"/>
            <p14:sldId id="426"/>
            <p14:sldId id="464"/>
            <p14:sldId id="480"/>
            <p14:sldId id="481"/>
            <p14:sldId id="436"/>
            <p14:sldId id="487"/>
            <p14:sldId id="488"/>
            <p14:sldId id="489"/>
            <p14:sldId id="490"/>
            <p14:sldId id="502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3"/>
            <p14:sldId id="504"/>
            <p14:sldId id="505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F0F0F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09/02/2023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82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9702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305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728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6858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63982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1820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98974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750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532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8644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6458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53142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845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36986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8202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7682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0964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3699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163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93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83701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992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50999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8056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3689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93684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5047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1726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18432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4747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1803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995184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416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176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0570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2961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2116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046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0303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981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929" y="2868771"/>
            <a:ext cx="5744142" cy="11204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Completado y extendido de series -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Imputación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37">
        <p:fade/>
      </p:transition>
    </mc:Choice>
    <mc:Fallback>
      <p:transition spd="med" advTm="7637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33773-B556-C119-6437-E59C33DF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71" y="58589"/>
            <a:ext cx="9342257" cy="67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1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774">
        <p:fade/>
      </p:transition>
    </mc:Choice>
    <mc:Fallback>
      <p:transition spd="med" advTm="2277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F3E6086D-6C2E-5BEC-0029-09271F7C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8" y="746825"/>
            <a:ext cx="11886384" cy="53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25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767">
        <p:fade/>
      </p:transition>
    </mc:Choice>
    <mc:Fallback>
      <p:transition spd="med" advTm="2176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.LTWB">
            <a:extLst>
              <a:ext uri="{FF2B5EF4-FFF2-40B4-BE49-F238E27FC236}">
                <a16:creationId xmlns:a16="http://schemas.microsoft.com/office/drawing/2014/main" id="{D7A693CD-E941-3A83-EC87-010AFBB9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B03DB0-0000-4D5D-73E3-B573912FD3A9}"/>
              </a:ext>
            </a:extLst>
          </p:cNvPr>
          <p:cNvSpPr/>
          <p:nvPr/>
        </p:nvSpPr>
        <p:spPr>
          <a:xfrm>
            <a:off x="2169460" y="470290"/>
            <a:ext cx="3633788" cy="289711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 descr="R.LTWB">
            <a:extLst>
              <a:ext uri="{FF2B5EF4-FFF2-40B4-BE49-F238E27FC236}">
                <a16:creationId xmlns:a16="http://schemas.microsoft.com/office/drawing/2014/main" id="{8DB5308E-9D9E-9AF1-CB05-2DB45B21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54" y="4386581"/>
            <a:ext cx="81248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25B9D7-DC46-0DD2-9B58-0841F038A93B}"/>
              </a:ext>
            </a:extLst>
          </p:cNvPr>
          <p:cNvSpPr/>
          <p:nvPr/>
        </p:nvSpPr>
        <p:spPr>
          <a:xfrm>
            <a:off x="3986354" y="5267721"/>
            <a:ext cx="3633787" cy="1129553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6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89">
        <p:fade/>
      </p:transition>
    </mc:Choice>
    <mc:Fallback>
      <p:transition spd="med" advTm="10689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.LTWB">
            <a:extLst>
              <a:ext uri="{FF2B5EF4-FFF2-40B4-BE49-F238E27FC236}">
                <a16:creationId xmlns:a16="http://schemas.microsoft.com/office/drawing/2014/main" id="{A7B08E1B-0E27-831F-3542-7CB953D0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"/>
            <a:ext cx="8382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5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41">
        <p:fade/>
      </p:transition>
    </mc:Choice>
    <mc:Fallback>
      <p:transition spd="med" advTm="214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E3D75230-7FC0-E405-70AD-069BDE54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0"/>
            <a:ext cx="957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6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09">
        <p:fade/>
      </p:transition>
    </mc:Choice>
    <mc:Fallback>
      <p:transition spd="med" advTm="190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F9B8474E-CD9B-B0B7-21E9-5A44D5AE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4" y="170890"/>
            <a:ext cx="898207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.LTWB">
            <a:extLst>
              <a:ext uri="{FF2B5EF4-FFF2-40B4-BE49-F238E27FC236}">
                <a16:creationId xmlns:a16="http://schemas.microsoft.com/office/drawing/2014/main" id="{849663A6-DB16-7C72-12E3-66A6E8872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69" y="2253064"/>
            <a:ext cx="6591860" cy="44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6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39">
        <p:fade/>
      </p:transition>
    </mc:Choice>
    <mc:Fallback>
      <p:transition spd="med" advTm="193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EAFE343C-FF0F-1DBE-F8FB-08CB2C13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037"/>
            <a:ext cx="12192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9">
        <p:fade/>
      </p:transition>
    </mc:Choice>
    <mc:Fallback>
      <p:transition spd="med" advTm="9139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501A4648-07F9-A0D3-BA8E-47D5E8A3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12192000" cy="51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89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831">
        <p:fade/>
      </p:transition>
    </mc:Choice>
    <mc:Fallback>
      <p:transition spd="med" advTm="983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85" y="2198762"/>
            <a:ext cx="10893030" cy="2460475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Durante el proceso de ejecución del script, se generan automáticamente un reporte científico integrado de resultados en formato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los datos de precipitación,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D:\R.LTWB\.datasets\IDEAM_Impute\ Impute_Outlier_IQR_Cap_Pivot_PTPM_TT_M.csv.md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un reporte complementario detallado con las gráficas de completado de cada estación,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Impute_Station_Outlier_IQR_Cap_Pivot_PTPM_TT_M.csv.md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que contiene los resultados mostrados en pantalla.</a:t>
            </a:r>
          </a:p>
        </p:txBody>
      </p:sp>
    </p:spTree>
    <p:extLst>
      <p:ext uri="{BB962C8B-B14F-4D97-AF65-F5344CB8AC3E}">
        <p14:creationId xmlns:p14="http://schemas.microsoft.com/office/powerpoint/2010/main" val="177771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505">
        <p:fade/>
      </p:transition>
    </mc:Choice>
    <mc:Fallback>
      <p:transition spd="med" advTm="950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847B0-AD9E-35FC-2A05-9B724052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85">
        <p:fade/>
      </p:transition>
    </mc:Choice>
    <mc:Fallback>
      <p:transition spd="med" advTm="6985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137" y="2504124"/>
            <a:ext cx="8137725" cy="1849751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 procedimiento de completado se realiza a partir de la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generación de datos sintéticos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utilizando diferentes métodos estadísticos y su propósito general, es la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conformación de series homogéneas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y continuas para las diferentes variables en estudio.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679">
        <p:fade/>
      </p:transition>
    </mc:Choice>
    <mc:Fallback>
      <p:transition spd="med" advTm="25679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1B36D-BD6F-25A7-EE41-2D99B157A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6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21">
        <p:fade/>
      </p:transition>
    </mc:Choice>
    <mc:Fallback>
      <p:transition spd="med" advTm="4021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6840B-ED03-9B0E-ECE4-4E91AC69F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8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23">
        <p:fade/>
      </p:transition>
    </mc:Choice>
    <mc:Fallback>
      <p:transition spd="med" advTm="5123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1AD79-B34C-AE62-5469-3E90A8DF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01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674">
        <p:fade/>
      </p:transition>
    </mc:Choice>
    <mc:Fallback>
      <p:transition spd="med" advTm="667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7B162-40F6-D38B-6CDE-CB808D7E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75">
        <p:fade/>
      </p:transition>
    </mc:Choice>
    <mc:Fallback>
      <p:transition spd="med" advTm="4875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9315E-210B-942B-52EB-E74E163A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41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248">
        <p:fade/>
      </p:transition>
    </mc:Choice>
    <mc:Fallback>
      <p:transition spd="med" advTm="10248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10373-707D-87E5-C94B-C9592F86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8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17">
        <p:fade/>
      </p:transition>
    </mc:Choice>
    <mc:Fallback>
      <p:transition spd="med" advTm="331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AFE02-C9D9-2B61-134E-AD01B5AC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43">
        <p:fade/>
      </p:transition>
    </mc:Choice>
    <mc:Fallback>
      <p:transition spd="med" advTm="9343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BAF09-0B84-4728-6E84-FF2A0472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73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25">
        <p:fade/>
      </p:transition>
    </mc:Choice>
    <mc:Fallback>
      <p:transition spd="med" advTm="4525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55F31-53C1-55FC-AF99-528D56F8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38">
        <p:fade/>
      </p:transition>
    </mc:Choice>
    <mc:Fallback>
      <p:transition spd="med" advTm="5138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C8961-6E7E-8F95-B645-213F4139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8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42">
        <p:fade/>
      </p:transition>
    </mc:Choice>
    <mc:Fallback>
      <p:transition spd="med" advTm="184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443F16-7F16-E72E-39E3-66E6C3AA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02" y="44823"/>
            <a:ext cx="11439596" cy="67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7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942">
        <p:fade/>
      </p:transition>
    </mc:Choice>
    <mc:Fallback>
      <p:transition spd="med" advTm="1794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7E5AC-3D6D-F8E5-729C-3EF50B19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86">
        <p:fade/>
      </p:transition>
    </mc:Choice>
    <mc:Fallback>
      <p:transition spd="med" advTm="4386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D63A49-3B3B-D038-F7EA-38EDE4A6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3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75">
        <p:fade/>
      </p:transition>
    </mc:Choice>
    <mc:Fallback>
      <p:transition spd="med" advTm="1875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CEC97-9A79-7FE7-9FD4-FDDD25C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53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45">
        <p:fade/>
      </p:transition>
    </mc:Choice>
    <mc:Fallback>
      <p:transition spd="med" advTm="7045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24F21-8F4B-2589-16A0-D8474D64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28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56">
        <p:fade/>
      </p:transition>
    </mc:Choice>
    <mc:Fallback>
      <p:transition spd="med" advTm="2256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3E1D6-0ED7-01D4-9447-E2A888E0A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0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66">
        <p:fade/>
      </p:transition>
    </mc:Choice>
    <mc:Fallback>
      <p:transition spd="med" advTm="5566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E917FD-AD82-B112-6C00-FC6A83A3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6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94">
        <p:fade/>
      </p:transition>
    </mc:Choice>
    <mc:Fallback>
      <p:transition spd="med" advTm="2794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36DC1-5389-1F75-2C96-2984171C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34">
        <p:fade/>
      </p:transition>
    </mc:Choice>
    <mc:Fallback>
      <p:transition spd="med" advTm="5334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116FD-75BE-51D6-277D-0F4B5CF1A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2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916">
        <p:fade/>
      </p:transition>
    </mc:Choice>
    <mc:Fallback>
      <p:transition spd="med" advTm="14916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2556A-671A-EBB2-3E59-37A8C9F6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2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31">
        <p:fade/>
      </p:transition>
    </mc:Choice>
    <mc:Fallback>
      <p:transition spd="med" advTm="9631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083E8-D42B-4876-7546-1ABB9B24A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5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96">
        <p:fade/>
      </p:transition>
    </mc:Choice>
    <mc:Fallback>
      <p:transition spd="med" advTm="379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35">
        <p:fade/>
      </p:transition>
    </mc:Choice>
    <mc:Fallback>
      <p:transition spd="med" advTm="1635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4977C-698C-2A9F-3CAC-33922CA0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1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88">
        <p:fade/>
      </p:transition>
    </mc:Choice>
    <mc:Fallback>
      <p:transition spd="med" advTm="2488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B6F54-C63A-9504-7A1D-49D62539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46">
        <p:fade/>
      </p:transition>
    </mc:Choice>
    <mc:Fallback>
      <p:transition spd="med" advTm="6546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6FE8A-38F8-5F2F-8407-07B29192E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3" y="983647"/>
            <a:ext cx="11900094" cy="48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4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18">
        <p:fade/>
      </p:transition>
    </mc:Choice>
    <mc:Fallback>
      <p:transition spd="med" advTm="7718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E5BEA-99E7-57FB-9EE4-714918BD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9" y="332943"/>
            <a:ext cx="918338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2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66">
        <p:fade/>
      </p:transition>
    </mc:Choice>
    <mc:Fallback>
      <p:transition spd="med" advTm="7366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04698E24-0C90-23FE-6613-F34A711B9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3"/>
          <a:stretch/>
        </p:blipFill>
        <p:spPr bwMode="auto">
          <a:xfrm>
            <a:off x="141194" y="89929"/>
            <a:ext cx="3342003" cy="333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2F339-33DD-12A4-FAA5-1737B888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849" y="628489"/>
            <a:ext cx="8280000" cy="5585578"/>
          </a:xfrm>
          <a:prstGeom prst="rect">
            <a:avLst/>
          </a:prstGeom>
        </p:spPr>
      </p:pic>
      <p:pic>
        <p:nvPicPr>
          <p:cNvPr id="6" name="Picture 2" descr="R.LTWB">
            <a:extLst>
              <a:ext uri="{FF2B5EF4-FFF2-40B4-BE49-F238E27FC236}">
                <a16:creationId xmlns:a16="http://schemas.microsoft.com/office/drawing/2014/main" id="{F8B2AFD7-EDEA-7FC8-422C-1591E5B8D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3"/>
          <a:stretch/>
        </p:blipFill>
        <p:spPr bwMode="auto">
          <a:xfrm>
            <a:off x="141194" y="3421278"/>
            <a:ext cx="3342003" cy="333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68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39">
        <p:fade/>
      </p:transition>
    </mc:Choice>
    <mc:Fallback>
      <p:transition spd="med" advTm="9139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1BFAF414-29A6-FD0F-2077-A2F552050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68"/>
          <a:stretch/>
        </p:blipFill>
        <p:spPr bwMode="auto">
          <a:xfrm>
            <a:off x="78162" y="85725"/>
            <a:ext cx="336428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E1F43085-B414-54E1-7CAC-FFF865F0B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67"/>
          <a:stretch/>
        </p:blipFill>
        <p:spPr bwMode="auto">
          <a:xfrm>
            <a:off x="78162" y="3429000"/>
            <a:ext cx="336428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B63928-7924-F12D-A623-6BC0005B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59" y="638906"/>
            <a:ext cx="8280000" cy="55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485">
        <p:fade/>
      </p:transition>
    </mc:Choice>
    <mc:Fallback>
      <p:transition spd="med" advTm="8485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D83415D7-0F52-4F4D-B423-9812C1778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91"/>
          <a:stretch/>
        </p:blipFill>
        <p:spPr bwMode="auto">
          <a:xfrm>
            <a:off x="82645" y="85725"/>
            <a:ext cx="3355499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10CC4A11-54B7-BEBB-3C74-E06EBFA5B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91"/>
          <a:stretch/>
        </p:blipFill>
        <p:spPr bwMode="auto">
          <a:xfrm>
            <a:off x="82645" y="3429000"/>
            <a:ext cx="3355499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6C011-ACDE-DEBC-0758-6618D2853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818" y="636109"/>
            <a:ext cx="8280000" cy="55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76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593">
        <p:fade/>
      </p:transition>
    </mc:Choice>
    <mc:Fallback>
      <p:transition spd="med" advTm="45593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94">
        <p:fade/>
      </p:transition>
    </mc:Choice>
    <mc:Fallback>
      <p:transition spd="med" advTm="2494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544">
        <p:fade/>
      </p:transition>
    </mc:Choice>
    <mc:Fallback>
      <p:transition spd="med" advTm="14544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14" y="3005697"/>
            <a:ext cx="8260371" cy="1383787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terminar el completado y extendido de series - Imputación,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879">
        <p:fade/>
      </p:transition>
    </mc:Choice>
    <mc:Fallback>
      <p:transition spd="med" advTm="12879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273" y="1395340"/>
            <a:ext cx="8341453" cy="4067319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cada parámetros hidro-climatológico, imputar los valores faltantes en series de datos a partir de diferentes métodos estadísticos.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Visualizar gráficamente los datos faltantes en las diferentes estaciones asociadas a cada parámetro hidro-climatológico.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comparar los estadísticos característicos de los datos iniciales y completados.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las series de datos de cada estación para visualizar los datos iniciales y completados en cada método.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07" y="1349185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07" y="2644263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07" y="3648301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931" y="464190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304">
        <p:fade/>
      </p:transition>
    </mc:Choice>
    <mc:Fallback>
      <p:transition spd="med" advTm="14304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10">
        <p:fade/>
      </p:transition>
    </mc:Choice>
    <mc:Fallback>
      <p:transition spd="med" advTm="5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9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58">
        <p:fade/>
      </p:transition>
    </mc:Choice>
    <mc:Fallback>
      <p:transition spd="med" advTm="175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539E2B1-0E60-D5C1-329F-84B093A7A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36" y="268941"/>
            <a:ext cx="10059928" cy="6094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154" y="6078071"/>
            <a:ext cx="5029200" cy="681320"/>
          </a:xfrm>
        </p:spPr>
        <p:txBody>
          <a:bodyPr anchor="t" anchorCtr="0">
            <a:normAutofit fontScale="90000"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374">
        <p:fade/>
      </p:transition>
    </mc:Choice>
    <mc:Fallback>
      <p:transition spd="med" advTm="1537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Funcionalidades del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script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4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61">
        <p:fade/>
      </p:transition>
    </mc:Choice>
    <mc:Fallback>
      <p:transition spd="med" advTm="206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237564"/>
            <a:ext cx="10112189" cy="6382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Completado y extendido de series por 8 métodos estadísticos.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Permite definir la tabla dinámica (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pivot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table original o con valores atípicos identificados, eliminados y/o ajustados) del parámetro hidro-climatológico a evaluar.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usuario puede excluir estaciones del análisis a través de la variable </a:t>
            </a:r>
            <a:r>
              <a:rPr lang="es-CO" sz="2400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station_exclude</a:t>
            </a: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definir las estaciones a utilizar a través de las variables </a:t>
            </a:r>
            <a:r>
              <a:rPr lang="es-CO" sz="2400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station_include</a:t>
            </a: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</a:t>
            </a:r>
            <a:r>
              <a:rPr lang="es-CO" sz="2400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only_included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Análisis masivo de estaciones por parámetro hidro-climatológico, con estadísticos, parámetros de evaluación y gráficas generales y detalladas por estación con representación de datos completados y/o extendidos.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reportes detallados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reporte complementario gráfico por estación para cada parámetro hidro-climatológico evaluado.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cada método y cada parámetro hidro-climatológico analizado, crea tablas en formato de texto separado por comas .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192974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26DBC641-8EF2-D330-278E-74999DEF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832825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2155412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3468741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4813450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38" y="579103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786">
        <p:fade/>
      </p:transition>
    </mc:Choice>
    <mc:Fallback>
      <p:transition spd="med" advTm="26786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14224164-2045-4b51-92bb-313d0f626d83"/>
    <ds:schemaRef ds:uri="http://purl.org/dc/elements/1.1/"/>
    <ds:schemaRef ds:uri="http://schemas.openxmlformats.org/package/2006/metadata/core-properties"/>
    <ds:schemaRef ds:uri="bf3e1746-bde1-4d6e-9c3f-7182572f750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2550</TotalTime>
  <Words>571</Words>
  <Application>Microsoft Office PowerPoint</Application>
  <PresentationFormat>Widescreen</PresentationFormat>
  <Paragraphs>64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Segoe UI</vt:lpstr>
      <vt:lpstr>Segoe UI Light</vt:lpstr>
      <vt:lpstr>Tema de R.TeachingResearchGuide</vt:lpstr>
      <vt:lpstr>Completado y extendido de series - Imputación</vt:lpstr>
      <vt:lpstr>El procedimiento de completado se realiza a partir de la generación de datos sintéticos utilizando diferentes métodos estadísticos y su propósito general, es la conformación de series homogéneas y continuas para las diferentes variables en estudio.</vt:lpstr>
      <vt:lpstr>PowerPoint Presentation</vt:lpstr>
      <vt:lpstr>PowerPoint Presentation</vt:lpstr>
      <vt:lpstr>Para cada parámetros hidro-climatológico, imputar los valores faltantes en series de datos a partir de diferentes métodos estadísticos.  Visualizar gráficamente los datos faltantes en las diferentes estaciones asociadas a cada parámetro hidro-climatológico.  Obtener y comparar los estadísticos característicos de los datos iniciales y completados.  Graficar las series de datos de cada estación para visualizar los datos iniciales y completados en cada método.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Completado y extendido de series por 8 métodos estadísticos.  Permite definir la tabla dinámica (pivot table original o con valores atípicos identificados, eliminados y/o ajustados) del parámetro hidro-climatológico a evaluar.  El usuario puede excluir estaciones del análisis a través de la variable station_exclude o definir las estaciones a utilizar a través de las variables station_include y only_included.  Análisis masivo de estaciones por parámetro hidro-climatológico, con estadísticos, parámetros de evaluación y gráficas generales y detalladas por estación con representación de datos completados y/o extendidos.  Generación de reportes detallados Markdown y reporte complementario gráfico por estación para cada parámetro hidro-climatológico evaluado.  Para cada método y cada parámetro hidro-climatológico analizado, crea tablas en formato de texto separado por comas .csv.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Durante el proceso de ejecución del script, se generan automáticamente un reporte científico integrado de resultados en formato Markdown para los datos de precipitación, con el nombre D:\R.LTWB\.datasets\IDEAM_Impute\ Impute_Outlier_IQR_Cap_Pivot_PTPM_TT_M.csv.md, y un reporte complementario detallado con las gráficas de completado de cada estación, con el nombre Impute_Station_Outlier_IQR_Cap_Pivot_PTPM_TT_M.csv.md, que contiene los resultados mostrados en pantalla.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terminar el completado y extendido de series - Imputación,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203</cp:revision>
  <dcterms:created xsi:type="dcterms:W3CDTF">2022-08-04T19:07:18Z</dcterms:created>
  <dcterms:modified xsi:type="dcterms:W3CDTF">2023-02-09T23:32:18Z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